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2ED4D9E-8650-4FE8-B231-5D84ED3D68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04A905F-7BFF-42F8-B334-3B6A15F93D95}" type="datetimeFigureOut">
              <a:rPr lang="ru-RU" smtClean="0"/>
              <a:pPr/>
              <a:t>30.09.2016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543800" cy="3374231"/>
          </a:xfrm>
        </p:spPr>
        <p:txBody>
          <a:bodyPr/>
          <a:lstStyle/>
          <a:p>
            <a:pPr algn="ctr"/>
            <a:r>
              <a:rPr lang="ru-RU" sz="3200" b="1" dirty="0"/>
              <a:t>ВСЕРОССИЙСКИЙ КОНКУРС</a:t>
            </a:r>
            <a:br>
              <a:rPr lang="ru-RU" sz="3200" b="1" dirty="0"/>
            </a:br>
            <a:r>
              <a:rPr lang="ru-RU" sz="3200" b="1" dirty="0"/>
              <a:t>«УЧИТЕЛЬ </a:t>
            </a:r>
            <a:r>
              <a:rPr lang="ru-RU" sz="3200" b="1" dirty="0" smtClean="0"/>
              <a:t>ГОДА РОССИИ </a:t>
            </a:r>
            <a:r>
              <a:rPr lang="ru-RU" sz="3200" b="1" dirty="0"/>
              <a:t>— 2016»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509120"/>
            <a:ext cx="646176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Персональный сайт учителя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39821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latin typeface="Arial,Bold"/>
              </a:rPr>
              <a:t>Критерии оценивания материалов участников конкурса , размещённых</a:t>
            </a:r>
            <a:br>
              <a:rPr lang="ru-RU" sz="2800" b="1" dirty="0" smtClean="0">
                <a:latin typeface="Arial,Bold"/>
              </a:rPr>
            </a:br>
            <a:r>
              <a:rPr lang="ru-RU" sz="2800" b="1" dirty="0" smtClean="0">
                <a:latin typeface="Arial,Bold"/>
              </a:rPr>
              <a:t> в сети Интернет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sz="2400" b="1" i="1" dirty="0">
                <a:latin typeface="Times New Roman"/>
              </a:rPr>
              <a:t>Цель:</a:t>
            </a:r>
            <a:r>
              <a:rPr lang="ru-RU" sz="2400" dirty="0">
                <a:latin typeface="Times New Roman"/>
              </a:rPr>
              <a:t> демонстрация использования информационно-коммуникационных </a:t>
            </a:r>
            <a:r>
              <a:rPr lang="ru-RU" sz="2400" dirty="0" smtClean="0">
                <a:latin typeface="Times New Roman"/>
              </a:rPr>
              <a:t>технологий </a:t>
            </a:r>
            <a:r>
              <a:rPr lang="ru-RU" sz="2400" dirty="0">
                <a:latin typeface="Times New Roman"/>
              </a:rPr>
              <a:t>как ресурса повышения качества профессиональной деятельности педагога.</a:t>
            </a:r>
          </a:p>
          <a:p>
            <a:pPr marL="114300" indent="0">
              <a:buNone/>
            </a:pPr>
            <a:r>
              <a:rPr lang="ru-RU" sz="2400" b="1" i="1" dirty="0" smtClean="0">
                <a:latin typeface="Times New Roman"/>
              </a:rPr>
              <a:t> Формат </a:t>
            </a:r>
            <a:r>
              <a:rPr lang="ru-RU" sz="2400" b="1" i="1" dirty="0">
                <a:latin typeface="Times New Roman"/>
              </a:rPr>
              <a:t>конкурсного испытания: </a:t>
            </a:r>
            <a:r>
              <a:rPr lang="ru-RU" sz="2400" dirty="0">
                <a:latin typeface="Times New Roman"/>
              </a:rPr>
              <a:t>представление Интернет-ресурса (личный </a:t>
            </a:r>
            <a:r>
              <a:rPr lang="ru-RU" sz="2400" dirty="0" err="1" smtClean="0">
                <a:latin typeface="Times New Roman"/>
              </a:rPr>
              <a:t>сайт,страница</a:t>
            </a:r>
            <a:r>
              <a:rPr lang="ru-RU" sz="2400" dirty="0">
                <a:latin typeface="Times New Roman"/>
              </a:rPr>
              <a:t>, блог сайта образовательной организации), на котором можно </a:t>
            </a:r>
            <a:r>
              <a:rPr lang="ru-RU" sz="2400" dirty="0" smtClean="0">
                <a:latin typeface="Times New Roman"/>
              </a:rPr>
              <a:t>познакомиться </a:t>
            </a:r>
            <a:r>
              <a:rPr lang="ru-RU" sz="2400" dirty="0">
                <a:latin typeface="Times New Roman"/>
              </a:rPr>
              <a:t>с участником конкурса и публикуемыми им материалами.</a:t>
            </a:r>
          </a:p>
          <a:p>
            <a:pPr marL="114300" indent="0">
              <a:buNone/>
            </a:pPr>
            <a:r>
              <a:rPr lang="ru-RU" sz="2400" b="1" i="1" dirty="0" smtClean="0">
                <a:latin typeface="Times New Roman"/>
              </a:rPr>
              <a:t> Критерии </a:t>
            </a:r>
            <a:r>
              <a:rPr lang="ru-RU" sz="2400" b="1" i="1" dirty="0">
                <a:latin typeface="Times New Roman"/>
              </a:rPr>
              <a:t>оценки конкурсного задания: </a:t>
            </a:r>
            <a:r>
              <a:rPr lang="ru-RU" sz="2400" dirty="0">
                <a:latin typeface="Times New Roman"/>
              </a:rPr>
              <a:t>информационная насыщенность, </a:t>
            </a:r>
            <a:r>
              <a:rPr lang="ru-RU" sz="2400" dirty="0" smtClean="0">
                <a:latin typeface="Times New Roman"/>
              </a:rPr>
              <a:t>безопасность </a:t>
            </a:r>
            <a:r>
              <a:rPr lang="ru-RU" sz="2400" dirty="0">
                <a:latin typeface="Times New Roman"/>
              </a:rPr>
              <a:t>и комфортность виртуальной образовательной среды, эффективность </a:t>
            </a:r>
            <a:r>
              <a:rPr lang="ru-RU" sz="2400" dirty="0" smtClean="0">
                <a:latin typeface="Times New Roman"/>
              </a:rPr>
              <a:t>обратной связи</a:t>
            </a:r>
            <a:r>
              <a:rPr lang="ru-RU" sz="2400" dirty="0">
                <a:latin typeface="Times New Roman"/>
              </a:rPr>
              <a:t>, актуальность информации, оригинальность и адекватность дизайна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95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200" b="1" spc="0" dirty="0" smtClean="0">
                <a:solidFill>
                  <a:schemeClr val="accent1">
                    <a:lumMod val="75000"/>
                  </a:schemeClr>
                </a:solidFill>
                <a:latin typeface="Times New Roman,Bold"/>
                <a:ea typeface="+mn-ea"/>
                <a:cs typeface="+mn-cs"/>
              </a:rPr>
              <a:t>1. Информационная </a:t>
            </a:r>
            <a:r>
              <a:rPr lang="ru-RU" sz="2200" b="1" spc="0" dirty="0">
                <a:solidFill>
                  <a:schemeClr val="accent1">
                    <a:lumMod val="75000"/>
                  </a:schemeClr>
                </a:solidFill>
                <a:latin typeface="Times New Roman,Bold"/>
                <a:ea typeface="+mn-ea"/>
                <a:cs typeface="+mn-cs"/>
              </a:rPr>
              <a:t>насыщенность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количество представленной информации;</a:t>
            </a:r>
          </a:p>
          <a:p>
            <a:r>
              <a:rPr lang="ru-RU" sz="2400" dirty="0" smtClean="0">
                <a:latin typeface="Times New Roman"/>
              </a:rPr>
              <a:t>образовательная </a:t>
            </a:r>
            <a:r>
              <a:rPr lang="ru-RU" sz="2400" dirty="0">
                <a:latin typeface="Times New Roman"/>
              </a:rPr>
              <a:t>и методическая ценность, </a:t>
            </a:r>
            <a:r>
              <a:rPr lang="ru-RU" sz="2400" dirty="0" smtClean="0">
                <a:latin typeface="Times New Roman"/>
              </a:rPr>
              <a:t>развивающий характер</a:t>
            </a:r>
            <a:r>
              <a:rPr lang="ru-RU" sz="2400" dirty="0">
                <a:latin typeface="Times New Roman"/>
              </a:rPr>
              <a:t>;</a:t>
            </a:r>
          </a:p>
          <a:p>
            <a:r>
              <a:rPr lang="ru-RU" sz="2400" dirty="0" smtClean="0">
                <a:latin typeface="Times New Roman"/>
              </a:rPr>
              <a:t>различное </a:t>
            </a:r>
            <a:r>
              <a:rPr lang="ru-RU" sz="2400" dirty="0">
                <a:latin typeface="Times New Roman"/>
              </a:rPr>
              <a:t>структурирование информации — тексты, </a:t>
            </a:r>
            <a:r>
              <a:rPr lang="ru-RU" sz="2400" dirty="0" err="1" smtClean="0">
                <a:latin typeface="Times New Roman"/>
              </a:rPr>
              <a:t>таблицы,схемы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и т. п.;</a:t>
            </a:r>
          </a:p>
          <a:p>
            <a:r>
              <a:rPr lang="ru-RU" sz="2400" dirty="0" smtClean="0">
                <a:latin typeface="Times New Roman"/>
              </a:rPr>
              <a:t>разнообразие </a:t>
            </a:r>
            <a:r>
              <a:rPr lang="ru-RU" sz="2400" dirty="0">
                <a:latin typeface="Times New Roman"/>
              </a:rPr>
              <a:t>содержания;</a:t>
            </a:r>
          </a:p>
          <a:p>
            <a:r>
              <a:rPr lang="ru-RU" sz="2400" dirty="0" smtClean="0">
                <a:latin typeface="Times New Roman"/>
              </a:rPr>
              <a:t>тематическая </a:t>
            </a:r>
            <a:r>
              <a:rPr lang="ru-RU" sz="2400" dirty="0">
                <a:latin typeface="Times New Roman"/>
              </a:rPr>
              <a:t>организованность информации;</a:t>
            </a:r>
          </a:p>
          <a:p>
            <a:r>
              <a:rPr lang="ru-RU" sz="2400" dirty="0" smtClean="0">
                <a:latin typeface="Times New Roman"/>
              </a:rPr>
              <a:t>научная </a:t>
            </a:r>
            <a:r>
              <a:rPr lang="ru-RU" sz="2400" dirty="0">
                <a:latin typeface="Times New Roman"/>
              </a:rPr>
              <a:t>корректность;</a:t>
            </a:r>
          </a:p>
          <a:p>
            <a:r>
              <a:rPr lang="ru-RU" sz="2400" dirty="0" smtClean="0">
                <a:latin typeface="Times New Roman"/>
              </a:rPr>
              <a:t>методическая </a:t>
            </a:r>
            <a:r>
              <a:rPr lang="ru-RU" sz="2400" dirty="0">
                <a:latin typeface="Times New Roman"/>
              </a:rPr>
              <a:t>грамотность</a:t>
            </a:r>
            <a:r>
              <a:rPr lang="ru-RU" sz="2400" dirty="0" smtClean="0">
                <a:latin typeface="Times New Roman"/>
              </a:rPr>
              <a:t>.</a:t>
            </a:r>
            <a:endParaRPr lang="ru-RU" sz="240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058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atin typeface="Times New Roman,Bold"/>
              </a:rPr>
              <a:t>2. Безопасность и комфортность виртуальной </a:t>
            </a:r>
            <a:r>
              <a:rPr lang="ru-RU" sz="2800" b="1" dirty="0" smtClean="0">
                <a:latin typeface="Times New Roman,Bold"/>
              </a:rPr>
              <a:t>образовательной </a:t>
            </a:r>
            <a:r>
              <a:rPr lang="ru-RU" sz="2800" b="1" dirty="0">
                <a:latin typeface="Times New Roman,Bold"/>
              </a:rPr>
              <a:t>среды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916016"/>
          </a:xfrm>
        </p:spPr>
        <p:txBody>
          <a:bodyPr/>
          <a:lstStyle/>
          <a:p>
            <a:endParaRPr lang="ru-RU" sz="2400" dirty="0" smtClean="0">
              <a:latin typeface="Times New Roman"/>
            </a:endParaRPr>
          </a:p>
          <a:p>
            <a:r>
              <a:rPr lang="ru-RU" sz="2400" dirty="0" smtClean="0">
                <a:latin typeface="Times New Roman"/>
              </a:rPr>
              <a:t>понятность </a:t>
            </a:r>
            <a:r>
              <a:rPr lang="ru-RU" sz="2400" dirty="0">
                <a:latin typeface="Times New Roman"/>
              </a:rPr>
              <a:t>меню, наличие рубрикации;</a:t>
            </a:r>
          </a:p>
          <a:p>
            <a:r>
              <a:rPr lang="ru-RU" sz="2400" dirty="0" smtClean="0">
                <a:latin typeface="Times New Roman"/>
              </a:rPr>
              <a:t>удобство </a:t>
            </a:r>
            <a:r>
              <a:rPr lang="ru-RU" sz="2400" dirty="0">
                <a:latin typeface="Times New Roman"/>
              </a:rPr>
              <a:t>навигации;</a:t>
            </a:r>
          </a:p>
          <a:p>
            <a:r>
              <a:rPr lang="ru-RU" sz="2400" dirty="0" smtClean="0">
                <a:latin typeface="Times New Roman"/>
              </a:rPr>
              <a:t>разумность </a:t>
            </a:r>
            <a:r>
              <a:rPr lang="ru-RU" sz="2400" dirty="0">
                <a:latin typeface="Times New Roman"/>
              </a:rPr>
              <a:t>скорости загрузки;</a:t>
            </a:r>
          </a:p>
          <a:p>
            <a:r>
              <a:rPr lang="ru-RU" sz="2400" dirty="0" smtClean="0">
                <a:latin typeface="Times New Roman"/>
              </a:rPr>
              <a:t>удобный </a:t>
            </a:r>
            <a:r>
              <a:rPr lang="ru-RU" sz="2400" dirty="0">
                <a:latin typeface="Times New Roman"/>
              </a:rPr>
              <a:t>формат для коммуникации;</a:t>
            </a:r>
          </a:p>
          <a:p>
            <a:r>
              <a:rPr lang="ru-RU" sz="2400" dirty="0" smtClean="0">
                <a:latin typeface="Times New Roman"/>
              </a:rPr>
              <a:t>языковая </a:t>
            </a:r>
            <a:r>
              <a:rPr lang="ru-RU" sz="2400" dirty="0">
                <a:latin typeface="Times New Roman"/>
              </a:rPr>
              <a:t>культура;</a:t>
            </a:r>
          </a:p>
          <a:p>
            <a:r>
              <a:rPr lang="ru-RU" sz="2400" dirty="0" smtClean="0">
                <a:latin typeface="Times New Roman"/>
              </a:rPr>
              <a:t>наличие </a:t>
            </a:r>
            <a:r>
              <a:rPr lang="ru-RU" sz="2400" dirty="0">
                <a:latin typeface="Times New Roman"/>
              </a:rPr>
              <a:t>инструкций и пояснений для пользователей;</a:t>
            </a:r>
          </a:p>
          <a:p>
            <a:r>
              <a:rPr lang="ru-RU" sz="2400" dirty="0" err="1" smtClean="0">
                <a:latin typeface="Times New Roman"/>
              </a:rPr>
              <a:t>защищѐнность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и адекватность виртуальной среды </a:t>
            </a:r>
            <a:r>
              <a:rPr lang="ru-RU" sz="2400" dirty="0" smtClean="0">
                <a:latin typeface="Times New Roman"/>
              </a:rPr>
              <a:t>образовательным </a:t>
            </a:r>
            <a:r>
              <a:rPr lang="ru-RU" sz="2400" dirty="0">
                <a:latin typeface="Times New Roman"/>
              </a:rPr>
              <a:t>целям.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771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latin typeface="Times New Roman,Bold"/>
              </a:rPr>
              <a:t>3. Эффективность обратной связи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/>
              </a:rPr>
              <a:t>разнообразие </a:t>
            </a:r>
            <a:r>
              <a:rPr lang="ru-RU" sz="2400" dirty="0">
                <a:latin typeface="Times New Roman"/>
              </a:rPr>
              <a:t>возможностей для обратной связи;</a:t>
            </a:r>
          </a:p>
          <a:p>
            <a:pPr algn="just"/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доступность обратной связи;</a:t>
            </a:r>
          </a:p>
          <a:p>
            <a:pPr algn="just"/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наличие контактных данных;</a:t>
            </a:r>
          </a:p>
          <a:p>
            <a:pPr algn="just"/>
            <a:r>
              <a:rPr lang="ru-RU" sz="2400" dirty="0" smtClean="0">
                <a:latin typeface="Times New Roman"/>
              </a:rPr>
              <a:t>возможности </a:t>
            </a:r>
            <a:r>
              <a:rPr lang="ru-RU" sz="2400" dirty="0">
                <a:latin typeface="Times New Roman"/>
              </a:rPr>
              <a:t>для обсуждений и дискуссий;</a:t>
            </a:r>
          </a:p>
          <a:p>
            <a:pPr algn="just"/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удобство использования механизмов обратной связи;</a:t>
            </a:r>
          </a:p>
          <a:p>
            <a:pPr algn="just"/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систематичность и адресная помощь в проведении </a:t>
            </a:r>
            <a:r>
              <a:rPr lang="ru-RU" sz="2400" dirty="0" smtClean="0">
                <a:latin typeface="Times New Roman"/>
              </a:rPr>
              <a:t>обратной связи</a:t>
            </a:r>
            <a:r>
              <a:rPr lang="ru-RU" sz="2400" dirty="0">
                <a:latin typeface="Times New Roman"/>
              </a:rPr>
              <a:t>;</a:t>
            </a:r>
          </a:p>
          <a:p>
            <a:pPr algn="just"/>
            <a:r>
              <a:rPr lang="ru-RU" sz="2400" dirty="0" smtClean="0">
                <a:latin typeface="Times New Roman"/>
              </a:rPr>
              <a:t>интенсивность </a:t>
            </a:r>
            <a:r>
              <a:rPr lang="ru-RU" sz="2400" dirty="0">
                <a:latin typeface="Times New Roman"/>
              </a:rPr>
              <a:t>обратной связи и количество </a:t>
            </a:r>
            <a:r>
              <a:rPr lang="ru-RU" sz="2400" dirty="0" err="1">
                <a:latin typeface="Times New Roman"/>
              </a:rPr>
              <a:t>вовлечѐнных</a:t>
            </a:r>
            <a:r>
              <a:rPr lang="ru-RU" sz="2400" dirty="0">
                <a:latin typeface="Times New Roman"/>
              </a:rPr>
              <a:t> </a:t>
            </a:r>
            <a:r>
              <a:rPr lang="ru-RU" sz="2400" dirty="0" smtClean="0">
                <a:latin typeface="Times New Roman"/>
              </a:rPr>
              <a:t>пользователей</a:t>
            </a:r>
            <a:r>
              <a:rPr lang="ru-RU" sz="2400" dirty="0">
                <a:latin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56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latin typeface="Times New Roman,Bold"/>
              </a:rPr>
              <a:t>4. Актуальность информации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/>
              </a:rPr>
              <a:t>регулярность обновления информации;</a:t>
            </a:r>
          </a:p>
          <a:p>
            <a:r>
              <a:rPr lang="ru-RU" sz="2400" dirty="0" smtClean="0">
                <a:latin typeface="Times New Roman"/>
              </a:rPr>
              <a:t>связь </a:t>
            </a:r>
            <a:r>
              <a:rPr lang="ru-RU" sz="2400" dirty="0">
                <a:latin typeface="Times New Roman"/>
              </a:rPr>
              <a:t>информации с текущими событиями;</a:t>
            </a:r>
          </a:p>
          <a:p>
            <a:r>
              <a:rPr lang="ru-RU" sz="2400" dirty="0" smtClean="0">
                <a:latin typeface="Times New Roman"/>
              </a:rPr>
              <a:t>наличие </a:t>
            </a:r>
            <a:r>
              <a:rPr lang="ru-RU" sz="2400" dirty="0">
                <a:latin typeface="Times New Roman"/>
              </a:rPr>
              <a:t>информации о нормативно-правовой базе;</a:t>
            </a:r>
          </a:p>
          <a:p>
            <a:r>
              <a:rPr lang="ru-RU" sz="2400" dirty="0" smtClean="0">
                <a:latin typeface="Times New Roman"/>
              </a:rPr>
              <a:t>разнообразие </a:t>
            </a:r>
            <a:r>
              <a:rPr lang="ru-RU" sz="2400" dirty="0">
                <a:latin typeface="Times New Roman"/>
              </a:rPr>
              <a:t>групп пользователей;</a:t>
            </a:r>
          </a:p>
          <a:p>
            <a:r>
              <a:rPr lang="ru-RU" sz="2400" dirty="0" smtClean="0">
                <a:latin typeface="Times New Roman"/>
              </a:rPr>
              <a:t>новизна </a:t>
            </a:r>
            <a:r>
              <a:rPr lang="ru-RU" sz="2400" dirty="0">
                <a:latin typeface="Times New Roman"/>
              </a:rPr>
              <a:t>и оригинальность информации;</a:t>
            </a:r>
          </a:p>
          <a:p>
            <a:r>
              <a:rPr lang="ru-RU" sz="2400" dirty="0" smtClean="0">
                <a:latin typeface="Times New Roman"/>
              </a:rPr>
              <a:t>возможности </a:t>
            </a:r>
            <a:r>
              <a:rPr lang="ru-RU" sz="2400" dirty="0">
                <a:latin typeface="Times New Roman"/>
              </a:rPr>
              <a:t>создания детско-взрослых виртуальных </a:t>
            </a:r>
            <a:r>
              <a:rPr lang="ru-RU" sz="2400" dirty="0" smtClean="0">
                <a:latin typeface="Times New Roman"/>
              </a:rPr>
              <a:t>сообществ</a:t>
            </a:r>
            <a:r>
              <a:rPr lang="ru-RU" sz="2400" dirty="0">
                <a:latin typeface="Times New Roman"/>
              </a:rPr>
              <a:t>;</a:t>
            </a:r>
          </a:p>
          <a:p>
            <a:r>
              <a:rPr lang="ru-RU" sz="2400" dirty="0" smtClean="0">
                <a:latin typeface="Times New Roman"/>
              </a:rPr>
              <a:t>наличие </a:t>
            </a:r>
            <a:r>
              <a:rPr lang="ru-RU" sz="2400" dirty="0">
                <a:latin typeface="Times New Roman"/>
              </a:rPr>
              <a:t>возможностей использования информации для лиц </a:t>
            </a:r>
            <a:r>
              <a:rPr lang="ru-RU" sz="2400" dirty="0" smtClean="0">
                <a:latin typeface="Times New Roman"/>
              </a:rPr>
              <a:t>с ограниченными </a:t>
            </a:r>
            <a:r>
              <a:rPr lang="ru-RU" sz="2400" dirty="0">
                <a:latin typeface="Times New Roman"/>
              </a:rPr>
              <a:t>возможностями здоровья и особыми потребностями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6257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atin typeface="Times New Roman,Bold"/>
              </a:rPr>
              <a:t>5. Оригинальность и адекватность дизайна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latin typeface="Times New Roman"/>
              </a:rPr>
              <a:t>выстроенная информационная архитектура;</a:t>
            </a:r>
          </a:p>
          <a:p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грамотные цветовые решения;</a:t>
            </a:r>
          </a:p>
          <a:p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оригинальность стиля;</a:t>
            </a:r>
          </a:p>
          <a:p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корректность обработки графики;</a:t>
            </a:r>
          </a:p>
          <a:p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сбалансированность разных способов структурирования </a:t>
            </a:r>
            <a:r>
              <a:rPr lang="ru-RU" sz="2400" dirty="0" smtClean="0">
                <a:latin typeface="Times New Roman"/>
              </a:rPr>
              <a:t>информации</a:t>
            </a:r>
            <a:r>
              <a:rPr lang="ru-RU" sz="2400" dirty="0">
                <a:latin typeface="Times New Roman"/>
              </a:rPr>
              <a:t>;</a:t>
            </a:r>
          </a:p>
          <a:p>
            <a:r>
              <a:rPr lang="ru-RU" sz="2400" dirty="0" err="1" smtClean="0">
                <a:latin typeface="Times New Roman"/>
              </a:rPr>
              <a:t>учѐт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>
                <a:latin typeface="Times New Roman"/>
              </a:rPr>
              <a:t>требований </a:t>
            </a:r>
            <a:r>
              <a:rPr lang="ru-RU" sz="2400" dirty="0" err="1">
                <a:latin typeface="Times New Roman"/>
              </a:rPr>
              <a:t>здоровьесбережения</a:t>
            </a:r>
            <a:r>
              <a:rPr lang="ru-RU" sz="2400" dirty="0">
                <a:latin typeface="Times New Roman"/>
              </a:rPr>
              <a:t> в дизайне;</a:t>
            </a:r>
          </a:p>
          <a:p>
            <a:r>
              <a:rPr lang="ru-RU" sz="2400" dirty="0" smtClean="0">
                <a:latin typeface="Times New Roman"/>
              </a:rPr>
              <a:t>внешний </a:t>
            </a:r>
            <a:r>
              <a:rPr lang="ru-RU" sz="2400" dirty="0">
                <a:latin typeface="Times New Roman"/>
              </a:rPr>
              <a:t>вид </a:t>
            </a:r>
            <a:r>
              <a:rPr lang="ru-RU" sz="2400" dirty="0" err="1">
                <a:latin typeface="Times New Roman"/>
              </a:rPr>
              <a:t>размещѐнной</a:t>
            </a:r>
            <a:r>
              <a:rPr lang="ru-RU" sz="2400" dirty="0">
                <a:latin typeface="Times New Roman"/>
              </a:rPr>
              <a:t> информации.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048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</TotalTime>
  <Words>309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Соседство</vt:lpstr>
      <vt:lpstr>ВСЕРОССИЙСКИЙ КОНКУРС «УЧИТЕЛЬ ГОДА РОССИИ — 2016»</vt:lpstr>
      <vt:lpstr>Критерии оценивания материалов участников конкурса , размещённых  в сети Интернет</vt:lpstr>
      <vt:lpstr>1. Информационная насыщенность</vt:lpstr>
      <vt:lpstr>2. Безопасность и комфортность виртуальной образовательной среды</vt:lpstr>
      <vt:lpstr>3. Эффективность обратной связи</vt:lpstr>
      <vt:lpstr>4. Актуальность информации</vt:lpstr>
      <vt:lpstr>5. Оригинальность и адекватность дизайна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ВСЕРОССИЙСКИЙ КОНКУРС «УЧИТЕЛЬ ГОДА РОССИИ — 2016»</dc:title>
  <dc:creator>GYPNORION</dc:creator>
  <cp:lastModifiedBy>Stud-1</cp:lastModifiedBy>
  <cp:revision>6</cp:revision>
  <dcterms:created xsi:type="dcterms:W3CDTF">2016-09-28T07:02:57Z</dcterms:created>
  <dcterms:modified xsi:type="dcterms:W3CDTF">2016-09-30T11:19:58Z</dcterms:modified>
</cp:coreProperties>
</file>